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oxima Nova" panose="02000506030000020004" pitchFamily="2" charset="0"/>
      <p:regular r:id="rId17"/>
    </p:embeddedFont>
    <p:embeddedFont>
      <p:font typeface="Proxima Nova Bold" panose="02000506030000020004" pitchFamily="2" charset="0"/>
      <p:regular r:id="rId18"/>
      <p:bold r:id="rId19"/>
    </p:embeddedFont>
    <p:embeddedFont>
      <p:font typeface="Rajdhani Bold" panose="02000000000000000000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 autoAdjust="0"/>
    <p:restoredTop sz="94609" autoAdjust="0"/>
  </p:normalViewPr>
  <p:slideViewPr>
    <p:cSldViewPr>
      <p:cViewPr varScale="1">
        <p:scale>
          <a:sx n="98" d="100"/>
          <a:sy n="98" d="100"/>
        </p:scale>
        <p:origin x="1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svg"/><Relationship Id="rId7" Type="http://schemas.openxmlformats.org/officeDocument/2006/relationships/image" Target="../media/image1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svg"/><Relationship Id="rId7" Type="http://schemas.openxmlformats.org/officeDocument/2006/relationships/image" Target="../media/image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9.svg"/><Relationship Id="rId5" Type="http://schemas.openxmlformats.org/officeDocument/2006/relationships/image" Target="../media/image8.sv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2737" y="2208143"/>
            <a:ext cx="8810927" cy="5746257"/>
          </a:xfrm>
          <a:custGeom>
            <a:avLst/>
            <a:gdLst/>
            <a:ahLst/>
            <a:cxnLst/>
            <a:rect l="l" t="t" r="r" b="b"/>
            <a:pathLst>
              <a:path w="8810927" h="5746257">
                <a:moveTo>
                  <a:pt x="0" y="0"/>
                </a:moveTo>
                <a:lnTo>
                  <a:pt x="8810927" y="0"/>
                </a:lnTo>
                <a:lnTo>
                  <a:pt x="8810927" y="5746257"/>
                </a:lnTo>
                <a:lnTo>
                  <a:pt x="0" y="574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21698"/>
            <a:ext cx="627148" cy="424180"/>
          </a:xfrm>
          <a:custGeom>
            <a:avLst/>
            <a:gdLst/>
            <a:ahLst/>
            <a:cxnLst/>
            <a:rect l="l" t="t" r="r" b="b"/>
            <a:pathLst>
              <a:path w="627148" h="424180">
                <a:moveTo>
                  <a:pt x="0" y="0"/>
                </a:moveTo>
                <a:lnTo>
                  <a:pt x="627148" y="0"/>
                </a:lnTo>
                <a:lnTo>
                  <a:pt x="627148" y="424180"/>
                </a:lnTo>
                <a:lnTo>
                  <a:pt x="0" y="42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256531"/>
            <a:ext cx="7214037" cy="175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 spc="67">
                <a:solidFill>
                  <a:srgbClr val="0086B3"/>
                </a:solidFill>
                <a:latin typeface="Proxima Nova Bold"/>
              </a:rPr>
              <a:t>GENDER GAP IN ENERGY SECTOR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71439"/>
            <a:ext cx="65958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1F294C"/>
                </a:solidFill>
                <a:latin typeface="Proxima Nova"/>
              </a:rPr>
              <a:t>Let’s begin the hack!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018909"/>
            <a:ext cx="6595891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spc="32">
                <a:solidFill>
                  <a:srgbClr val="0086B3"/>
                </a:solidFill>
                <a:latin typeface="Proxima Nova"/>
              </a:rPr>
              <a:t>Sowndarya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2298" y="3996922"/>
            <a:ext cx="5635702" cy="3073109"/>
          </a:xfrm>
          <a:custGeom>
            <a:avLst/>
            <a:gdLst/>
            <a:ahLst/>
            <a:cxnLst/>
            <a:rect l="l" t="t" r="r" b="b"/>
            <a:pathLst>
              <a:path w="5635702" h="3073109">
                <a:moveTo>
                  <a:pt x="0" y="0"/>
                </a:moveTo>
                <a:lnTo>
                  <a:pt x="5635702" y="0"/>
                </a:lnTo>
                <a:lnTo>
                  <a:pt x="5635702" y="3073110"/>
                </a:lnTo>
                <a:lnTo>
                  <a:pt x="0" y="307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52525"/>
            <a:ext cx="7677225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KEY CRITERIA MAPPING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1406027" y="6806086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56905">
            <a:off x="15474752" y="-385440"/>
            <a:ext cx="3832752" cy="3962431"/>
          </a:xfrm>
          <a:custGeom>
            <a:avLst/>
            <a:gdLst/>
            <a:ahLst/>
            <a:cxnLst/>
            <a:rect l="l" t="t" r="r" b="b"/>
            <a:pathLst>
              <a:path w="3832752" h="3962431">
                <a:moveTo>
                  <a:pt x="0" y="0"/>
                </a:moveTo>
                <a:lnTo>
                  <a:pt x="3832752" y="0"/>
                </a:lnTo>
                <a:lnTo>
                  <a:pt x="3832752" y="3962431"/>
                </a:lnTo>
                <a:lnTo>
                  <a:pt x="0" y="3962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800601" y="-1123498"/>
            <a:ext cx="2831272" cy="3761351"/>
          </a:xfrm>
          <a:custGeom>
            <a:avLst/>
            <a:gdLst/>
            <a:ahLst/>
            <a:cxnLst/>
            <a:rect l="l" t="t" r="r" b="b"/>
            <a:pathLst>
              <a:path w="2831272" h="3761351">
                <a:moveTo>
                  <a:pt x="0" y="0"/>
                </a:moveTo>
                <a:lnTo>
                  <a:pt x="2831272" y="0"/>
                </a:lnTo>
                <a:lnTo>
                  <a:pt x="2831272" y="3761351"/>
                </a:lnTo>
                <a:lnTo>
                  <a:pt x="0" y="3761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743835"/>
            <a:ext cx="8405859" cy="431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Relevance &amp; Practicality:</a:t>
            </a:r>
          </a:p>
          <a:p>
            <a:pPr marL="777240" lvl="2" indent="-259080">
              <a:lnSpc>
                <a:spcPts val="2880"/>
              </a:lnSpc>
              <a:buFont typeface="Arial"/>
              <a:buChar char="⚬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Our solution directly targets the gender gap in the energy sector, presenting a practical approach to </a:t>
            </a:r>
            <a:r>
              <a:rPr lang="en-US" sz="1800" dirty="0">
                <a:solidFill>
                  <a:srgbClr val="1F294C"/>
                </a:solidFill>
                <a:latin typeface="Proxima Nova Bold"/>
              </a:rPr>
              <a:t>identify trends and make short-term projections.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Potential Impact:</a:t>
            </a:r>
          </a:p>
          <a:p>
            <a:pPr marL="777240" lvl="2" indent="-259080">
              <a:lnSpc>
                <a:spcPts val="2880"/>
              </a:lnSpc>
              <a:buFont typeface="Arial"/>
              <a:buChar char="⚬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By promoting gender parity in the energy sector, our project fosters inclusivity and </a:t>
            </a:r>
            <a:r>
              <a:rPr lang="en-US" sz="1800" dirty="0">
                <a:solidFill>
                  <a:srgbClr val="1F294C"/>
                </a:solidFill>
                <a:latin typeface="Proxima Nova Bold"/>
              </a:rPr>
              <a:t>influences the quality of decision-making,</a:t>
            </a:r>
            <a:r>
              <a:rPr lang="en-US" sz="1800" dirty="0">
                <a:solidFill>
                  <a:srgbClr val="1F294C"/>
                </a:solidFill>
                <a:latin typeface="Proxima Nova"/>
              </a:rPr>
              <a:t> which can have a ripple effect on climate policies.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Technical Complexity:</a:t>
            </a:r>
          </a:p>
          <a:p>
            <a:pPr marL="777240" lvl="2" indent="-259080">
              <a:lnSpc>
                <a:spcPts val="2880"/>
              </a:lnSpc>
              <a:buFont typeface="Arial"/>
              <a:buChar char="⚬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Our scalable approach can be extended to other sectors and datasets.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Creativity:</a:t>
            </a:r>
          </a:p>
          <a:p>
            <a:pPr marL="777240" lvl="2" indent="-259080">
              <a:lnSpc>
                <a:spcPts val="2880"/>
              </a:lnSpc>
              <a:buFont typeface="Arial"/>
              <a:buChar char="⚬"/>
            </a:pPr>
            <a:r>
              <a:rPr lang="en-US" sz="1800" dirty="0">
                <a:solidFill>
                  <a:srgbClr val="1F294C"/>
                </a:solidFill>
                <a:latin typeface="Proxima Nova"/>
              </a:rPr>
              <a:t>Our interactive data visualizations will offer novel insights into the issue.</a:t>
            </a:r>
          </a:p>
          <a:p>
            <a:pPr>
              <a:lnSpc>
                <a:spcPts val="2880"/>
              </a:lnSpc>
            </a:pPr>
            <a:endParaRPr lang="en-US" sz="1800" dirty="0">
              <a:solidFill>
                <a:srgbClr val="1F294C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88253" y="3525868"/>
            <a:ext cx="4565237" cy="5732432"/>
          </a:xfrm>
          <a:custGeom>
            <a:avLst/>
            <a:gdLst/>
            <a:ahLst/>
            <a:cxnLst/>
            <a:rect l="l" t="t" r="r" b="b"/>
            <a:pathLst>
              <a:path w="4565237" h="5732432">
                <a:moveTo>
                  <a:pt x="0" y="0"/>
                </a:moveTo>
                <a:lnTo>
                  <a:pt x="4565237" y="0"/>
                </a:lnTo>
                <a:lnTo>
                  <a:pt x="4565237" y="5732432"/>
                </a:lnTo>
                <a:lnTo>
                  <a:pt x="0" y="573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05351" y="3525868"/>
            <a:ext cx="3493961" cy="5732432"/>
          </a:xfrm>
          <a:custGeom>
            <a:avLst/>
            <a:gdLst/>
            <a:ahLst/>
            <a:cxnLst/>
            <a:rect l="l" t="t" r="r" b="b"/>
            <a:pathLst>
              <a:path w="3493961" h="5732432">
                <a:moveTo>
                  <a:pt x="0" y="0"/>
                </a:moveTo>
                <a:lnTo>
                  <a:pt x="3493961" y="0"/>
                </a:lnTo>
                <a:lnTo>
                  <a:pt x="3493961" y="5732432"/>
                </a:lnTo>
                <a:lnTo>
                  <a:pt x="0" y="573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19215" y="1335496"/>
            <a:ext cx="14049569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THANK YOU </a:t>
            </a:r>
          </a:p>
          <a:p>
            <a:pPr algn="ctr">
              <a:lnSpc>
                <a:spcPts val="767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Reach out for any questions.</a:t>
            </a:r>
          </a:p>
        </p:txBody>
      </p:sp>
      <p:sp>
        <p:nvSpPr>
          <p:cNvPr id="5" name="Freeform 5"/>
          <p:cNvSpPr/>
          <p:nvPr/>
        </p:nvSpPr>
        <p:spPr>
          <a:xfrm rot="4596961">
            <a:off x="-1406027" y="6709320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23381">
            <a:off x="15547033" y="-668114"/>
            <a:ext cx="3876074" cy="4007220"/>
          </a:xfrm>
          <a:custGeom>
            <a:avLst/>
            <a:gdLst/>
            <a:ahLst/>
            <a:cxnLst/>
            <a:rect l="l" t="t" r="r" b="b"/>
            <a:pathLst>
              <a:path w="3876074" h="4007220">
                <a:moveTo>
                  <a:pt x="0" y="0"/>
                </a:moveTo>
                <a:lnTo>
                  <a:pt x="3876075" y="0"/>
                </a:lnTo>
                <a:lnTo>
                  <a:pt x="3876075" y="4007220"/>
                </a:lnTo>
                <a:lnTo>
                  <a:pt x="0" y="4007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60293">
            <a:off x="14240364" y="-1393983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8" y="0"/>
                </a:lnTo>
                <a:lnTo>
                  <a:pt x="2725288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39710" y="3363943"/>
            <a:ext cx="413218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20">
                <a:solidFill>
                  <a:srgbClr val="0086B3"/>
                </a:solidFill>
                <a:latin typeface="Proxima Nova Bold"/>
              </a:rPr>
              <a:t>IMPORTANT REMINDERS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8864" y="3773518"/>
            <a:ext cx="3873871" cy="640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3"/>
              </a:lnSpc>
            </a:pPr>
            <a:endParaRPr dirty="0"/>
          </a:p>
          <a:p>
            <a:pPr algn="ctr">
              <a:lnSpc>
                <a:spcPts val="2821"/>
              </a:lnSpc>
            </a:pPr>
            <a:r>
              <a:rPr lang="en-US" sz="2350" spc="23" dirty="0">
                <a:solidFill>
                  <a:srgbClr val="0086B3"/>
                </a:solidFill>
                <a:latin typeface="Rajdhani Bold"/>
              </a:rPr>
              <a:t>SEPT 22RD </a:t>
            </a: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STARTING THE HACKATHON CEREMONY AT 5.30 PM </a:t>
            </a:r>
          </a:p>
          <a:p>
            <a:pPr algn="ctr">
              <a:lnSpc>
                <a:spcPts val="1703"/>
              </a:lnSpc>
            </a:pPr>
            <a:endParaRPr lang="en-US" sz="1419" spc="14" dirty="0">
              <a:solidFill>
                <a:srgbClr val="0086B3"/>
              </a:solidFill>
              <a:latin typeface="Rajdhani Bold"/>
            </a:endParaRP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TEAM MEET @ 7 - 8</a:t>
            </a:r>
          </a:p>
          <a:p>
            <a:pPr algn="ctr">
              <a:lnSpc>
                <a:spcPts val="1703"/>
              </a:lnSpc>
            </a:pPr>
            <a:endParaRPr lang="en-US" sz="1419" spc="14" dirty="0">
              <a:solidFill>
                <a:srgbClr val="0086B3"/>
              </a:solidFill>
              <a:latin typeface="Rajdhani Bold"/>
            </a:endParaRP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DISCUSS AND FINALIZE THE CORE FUNCTIONALITIES, TECHNICAL APPROACH, TASKS AND TOOLS.</a:t>
            </a:r>
          </a:p>
          <a:p>
            <a:pPr algn="ctr">
              <a:lnSpc>
                <a:spcPts val="2400"/>
              </a:lnSpc>
            </a:pPr>
            <a:endParaRPr lang="en-US" sz="1419" spc="14" dirty="0">
              <a:solidFill>
                <a:srgbClr val="0086B3"/>
              </a:solidFill>
              <a:latin typeface="Rajdhani Bold"/>
            </a:endParaRPr>
          </a:p>
          <a:p>
            <a:pPr algn="ctr">
              <a:lnSpc>
                <a:spcPts val="2400"/>
              </a:lnSpc>
            </a:pPr>
            <a:r>
              <a:rPr lang="en-US" sz="2000" spc="20" dirty="0">
                <a:solidFill>
                  <a:srgbClr val="0086B3"/>
                </a:solidFill>
                <a:latin typeface="Proxima Nova Bold"/>
              </a:rPr>
              <a:t>SEP 23RD (HACKATHON)</a:t>
            </a:r>
          </a:p>
          <a:p>
            <a:pPr algn="ctr">
              <a:lnSpc>
                <a:spcPts val="1703"/>
              </a:lnSpc>
            </a:pPr>
            <a:endParaRPr lang="en-US" sz="2000" spc="20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TEAM SYNC UP AT 10 AM,</a:t>
            </a: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2 PM, 6 PM</a:t>
            </a:r>
          </a:p>
          <a:p>
            <a:pPr algn="ctr">
              <a:lnSpc>
                <a:spcPts val="1703"/>
              </a:lnSpc>
            </a:pPr>
            <a:endParaRPr lang="en-US" sz="1419" spc="14" dirty="0">
              <a:solidFill>
                <a:srgbClr val="0086B3"/>
              </a:solidFill>
              <a:latin typeface="Rajdhani Bold"/>
            </a:endParaRP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TARGET READINESS 7 PM</a:t>
            </a: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Rajdhani Bold"/>
              </a:rPr>
              <a:t>+ DEMO PREP</a:t>
            </a:r>
          </a:p>
          <a:p>
            <a:pPr algn="ctr">
              <a:lnSpc>
                <a:spcPts val="1703"/>
              </a:lnSpc>
            </a:pPr>
            <a:endParaRPr lang="en-US" sz="1419" spc="14" dirty="0">
              <a:solidFill>
                <a:srgbClr val="0086B3"/>
              </a:solidFill>
              <a:latin typeface="Rajdhani Bold"/>
            </a:endParaRPr>
          </a:p>
          <a:p>
            <a:pPr algn="ctr">
              <a:lnSpc>
                <a:spcPts val="2400"/>
              </a:lnSpc>
            </a:pPr>
            <a:r>
              <a:rPr lang="en-US" sz="2000" spc="20" dirty="0">
                <a:solidFill>
                  <a:srgbClr val="0086B3"/>
                </a:solidFill>
                <a:latin typeface="Proxima Nova Bold"/>
              </a:rPr>
              <a:t>SEP 24TH - DEMO DAY (HYBRID)</a:t>
            </a:r>
          </a:p>
          <a:p>
            <a:pPr algn="ctr">
              <a:lnSpc>
                <a:spcPts val="1703"/>
              </a:lnSpc>
            </a:pPr>
            <a:endParaRPr lang="en-US" sz="2000" spc="20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1703"/>
              </a:lnSpc>
            </a:pPr>
            <a:r>
              <a:rPr lang="en-US" sz="1419" spc="14" dirty="0">
                <a:solidFill>
                  <a:srgbClr val="0086B3"/>
                </a:solidFill>
                <a:latin typeface="Proxima Nova Bold"/>
              </a:rPr>
              <a:t>SYNC UP AT 9 AM</a:t>
            </a:r>
          </a:p>
          <a:p>
            <a:pPr algn="ctr">
              <a:lnSpc>
                <a:spcPts val="1703"/>
              </a:lnSpc>
            </a:pPr>
            <a:endParaRPr lang="en-US" sz="1419" spc="14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2640"/>
              </a:lnSpc>
            </a:pPr>
            <a:r>
              <a:rPr lang="en-US" sz="2200" spc="22" dirty="0">
                <a:solidFill>
                  <a:srgbClr val="0086B3"/>
                </a:solidFill>
                <a:latin typeface="Proxima Nova Bold"/>
              </a:rPr>
              <a:t>MEET AT VENUE - 11 AM</a:t>
            </a:r>
          </a:p>
          <a:p>
            <a:pPr algn="ctr">
              <a:lnSpc>
                <a:spcPts val="1703"/>
              </a:lnSpc>
            </a:pPr>
            <a:endParaRPr lang="en-US" sz="2200" spc="22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1703"/>
              </a:lnSpc>
            </a:pPr>
            <a:endParaRPr lang="en-US" sz="2200" spc="22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1703"/>
              </a:lnSpc>
            </a:pPr>
            <a:endParaRPr lang="en-US" sz="2200" spc="22" dirty="0">
              <a:solidFill>
                <a:srgbClr val="0086B3"/>
              </a:solidFill>
              <a:latin typeface="Proxima Nova Bold"/>
            </a:endParaRPr>
          </a:p>
          <a:p>
            <a:pPr algn="ctr">
              <a:lnSpc>
                <a:spcPts val="1703"/>
              </a:lnSpc>
            </a:pPr>
            <a:endParaRPr lang="en-US" sz="2200" spc="22" dirty="0">
              <a:solidFill>
                <a:srgbClr val="0086B3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0625" y="5133975"/>
            <a:ext cx="16068675" cy="0"/>
          </a:xfrm>
          <a:prstGeom prst="line">
            <a:avLst/>
          </a:prstGeom>
          <a:ln w="19050" cap="rnd">
            <a:solidFill>
              <a:srgbClr val="0060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607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607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607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607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019175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spc="80">
                <a:solidFill>
                  <a:srgbClr val="00607F"/>
                </a:solidFill>
                <a:latin typeface="Proxima Nova Bold"/>
              </a:rPr>
              <a:t>ABOUT 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72175"/>
            <a:ext cx="33649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spc="27">
                <a:solidFill>
                  <a:srgbClr val="00607F"/>
                </a:solidFill>
                <a:latin typeface="Proxima Nova Bold"/>
              </a:rPr>
              <a:t>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203059"/>
            <a:ext cx="3364925" cy="59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1"/>
              </a:lnSpc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CARDS AND PAYMENTS</a:t>
            </a:r>
          </a:p>
          <a:p>
            <a:pPr marL="0" lvl="0" indent="0" algn="l">
              <a:lnSpc>
                <a:spcPts val="2441"/>
              </a:lnSpc>
              <a:spcBef>
                <a:spcPct val="0"/>
              </a:spcBef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EXPLEO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7258" y="5972175"/>
            <a:ext cx="33649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spc="27">
                <a:solidFill>
                  <a:srgbClr val="00607F"/>
                </a:solidFill>
                <a:latin typeface="Proxima Nova Bold"/>
              </a:rPr>
              <a:t>LEAD 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17258" y="7203059"/>
            <a:ext cx="3364925" cy="89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1"/>
              </a:lnSpc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EXPLEO, </a:t>
            </a:r>
          </a:p>
          <a:p>
            <a:pPr>
              <a:lnSpc>
                <a:spcPts val="2441"/>
              </a:lnSpc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LLOYDS BANK UK, </a:t>
            </a:r>
          </a:p>
          <a:p>
            <a:pPr marL="0" lvl="0" indent="0" algn="l">
              <a:lnSpc>
                <a:spcPts val="2441"/>
              </a:lnSpc>
              <a:spcBef>
                <a:spcPct val="0"/>
              </a:spcBef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FISERV AUS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5817" y="5972175"/>
            <a:ext cx="33649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spc="27">
                <a:solidFill>
                  <a:srgbClr val="00607F"/>
                </a:solidFill>
                <a:latin typeface="Proxima Nova Bold"/>
              </a:rPr>
              <a:t>MS IN 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05817" y="7203059"/>
            <a:ext cx="3364925" cy="89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1"/>
              </a:lnSpc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RESEARCH BASED </a:t>
            </a:r>
          </a:p>
          <a:p>
            <a:pPr marL="0" lvl="0" indent="0" algn="l">
              <a:lnSpc>
                <a:spcPts val="2441"/>
              </a:lnSpc>
              <a:spcBef>
                <a:spcPct val="0"/>
              </a:spcBef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LIVERPOOL JOHN MOORES UNI, UK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94375" y="5972175"/>
            <a:ext cx="33649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spc="27">
                <a:solidFill>
                  <a:srgbClr val="00607F"/>
                </a:solidFill>
                <a:latin typeface="Proxima Nova Bold"/>
              </a:rPr>
              <a:t>INTERNSHIP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7203059"/>
            <a:ext cx="3364925" cy="28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1"/>
              </a:lnSpc>
              <a:spcBef>
                <a:spcPct val="0"/>
              </a:spcBef>
            </a:pPr>
            <a:r>
              <a:rPr lang="en-US" sz="1743" spc="17">
                <a:solidFill>
                  <a:srgbClr val="00607F"/>
                </a:solidFill>
                <a:latin typeface="Proxima Nova Bold"/>
              </a:rPr>
              <a:t>SHARPESTMINDS,CANADA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9289" y="1919605"/>
            <a:ext cx="9320011" cy="6746850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534800"/>
            <a:ext cx="6596907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ORIENTATION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92423"/>
            <a:ext cx="6400889" cy="449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Background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Problem statement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Objectives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Deliverables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Non-Goals (Scope Limitations)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Approach Discussion</a:t>
            </a:r>
          </a:p>
          <a:p>
            <a:pPr marL="690881" lvl="1" indent="-345440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1F294C"/>
                </a:solidFill>
                <a:latin typeface="Proxima Nova"/>
              </a:rPr>
              <a:t>Key Criteria Mapping</a:t>
            </a:r>
          </a:p>
        </p:txBody>
      </p:sp>
      <p:sp>
        <p:nvSpPr>
          <p:cNvPr id="8" name="Freeform 8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21437" y="1992931"/>
            <a:ext cx="5684548" cy="5684548"/>
            <a:chOff x="0" y="0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-338714" y="-10990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4" y="10990"/>
                  </a:moveTo>
                  <a:cubicBezTo>
                    <a:pt x="4739280" y="0"/>
                    <a:pt x="2463801" y="1304719"/>
                    <a:pt x="1231901" y="3431106"/>
                  </a:cubicBezTo>
                  <a:cubicBezTo>
                    <a:pt x="0" y="5557493"/>
                    <a:pt x="0" y="8180487"/>
                    <a:pt x="1231901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8" y="13737980"/>
                    <a:pt x="11929627" y="12433261"/>
                    <a:pt x="13161527" y="10306874"/>
                  </a:cubicBezTo>
                  <a:cubicBezTo>
                    <a:pt x="14393428" y="8180487"/>
                    <a:pt x="14393428" y="5557493"/>
                    <a:pt x="13161527" y="3431106"/>
                  </a:cubicBezTo>
                  <a:cubicBezTo>
                    <a:pt x="11929627" y="1304719"/>
                    <a:pt x="9654148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2340" y="3337745"/>
            <a:ext cx="9750601" cy="517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854" lvl="1" indent="-200927">
              <a:lnSpc>
                <a:spcPts val="2978"/>
              </a:lnSpc>
              <a:buFont typeface="Arial"/>
              <a:buChar char="•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The impacts of climate change aren't gender-neutral.</a:t>
            </a:r>
          </a:p>
          <a:p>
            <a:pPr marL="401854" lvl="1" indent="-200927">
              <a:lnSpc>
                <a:spcPts val="2978"/>
              </a:lnSpc>
              <a:buFont typeface="Arial"/>
              <a:buChar char="•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The energy sector is vital to climate change mitigation.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a primary contributor to greenhouse gas emissions due to fossil fuel consumption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key to transitioning to renewable energy sources, reducing carbon footprints.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Innovations in the sector - directly impact climate change mitigation.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policies, economic influence, and global reach position it as a major driver in guiding worldwide sustainable practices and public awareness.</a:t>
            </a:r>
          </a:p>
          <a:p>
            <a:pPr marL="401854" lvl="1" indent="-200927">
              <a:lnSpc>
                <a:spcPts val="2978"/>
              </a:lnSpc>
              <a:buFont typeface="Arial"/>
              <a:buChar char="•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Gender disparity leads to 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Untapped Potential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Leadership Gap: Underrepresentation is particularly evident in top-level management and decision-making roles.</a:t>
            </a:r>
          </a:p>
          <a:p>
            <a:pPr marL="803708" lvl="2" indent="-267903">
              <a:lnSpc>
                <a:spcPts val="2978"/>
              </a:lnSpc>
              <a:buFont typeface="Arial"/>
              <a:buChar char="⚬"/>
            </a:pPr>
            <a:r>
              <a:rPr lang="en-US" sz="1861">
                <a:solidFill>
                  <a:srgbClr val="1F294C"/>
                </a:solidFill>
                <a:latin typeface="Proxima Nova"/>
              </a:rPr>
              <a:t>Strategic Value: Women’s skills and perspectives can bring diverse solutions and drive organizational success.</a:t>
            </a:r>
          </a:p>
          <a:p>
            <a:pPr>
              <a:lnSpc>
                <a:spcPts val="2978"/>
              </a:lnSpc>
            </a:pPr>
            <a:endParaRPr lang="en-US" sz="1861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5" name="Freeform 5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01367">
            <a:off x="714950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23381">
            <a:off x="15383533" y="-37089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95011">
            <a:off x="13558858" y="-1158072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3774" y="999542"/>
            <a:ext cx="6596907" cy="14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0"/>
              </a:lnSpc>
            </a:pPr>
            <a:r>
              <a:rPr lang="en-US" sz="3800" spc="38" dirty="0">
                <a:solidFill>
                  <a:srgbClr val="0086B3"/>
                </a:solidFill>
                <a:latin typeface="Proxima Nova Bold"/>
              </a:rPr>
              <a:t>WHY DO WE CHOOSE TO ANALYZE THE GENDER GAP IN ENERGY SECTOR?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63721" y="2505780"/>
            <a:ext cx="9095579" cy="5444537"/>
          </a:xfrm>
          <a:custGeom>
            <a:avLst/>
            <a:gdLst/>
            <a:ahLst/>
            <a:cxnLst/>
            <a:rect l="l" t="t" r="r" b="b"/>
            <a:pathLst>
              <a:path w="9095579" h="5444537">
                <a:moveTo>
                  <a:pt x="0" y="0"/>
                </a:moveTo>
                <a:lnTo>
                  <a:pt x="9095579" y="0"/>
                </a:lnTo>
                <a:lnTo>
                  <a:pt x="9095579" y="5444537"/>
                </a:lnTo>
                <a:lnTo>
                  <a:pt x="0" y="5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13478"/>
            <a:ext cx="7135021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23838"/>
            <a:ext cx="6087166" cy="373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2"/>
              </a:lnSpc>
            </a:pPr>
            <a:r>
              <a:rPr lang="en-US" sz="1768">
                <a:solidFill>
                  <a:srgbClr val="1F294C"/>
                </a:solidFill>
                <a:latin typeface="Proxima Nova"/>
              </a:rPr>
              <a:t>Exploration of gender imbalances in senior leadership positions across diverse sectors in Canadian corporations, with a spotlight on the energy industry. Leveraging gender-disaggregated data, we aim to reveal the potential influence of gender balance in decision-making roles on more effective and inclusive climate policies.</a:t>
            </a:r>
          </a:p>
          <a:p>
            <a:pPr>
              <a:lnSpc>
                <a:spcPts val="3157"/>
              </a:lnSpc>
            </a:pPr>
            <a:endParaRPr lang="en-US" sz="1768">
              <a:solidFill>
                <a:srgbClr val="1F294C"/>
              </a:solidFill>
              <a:latin typeface="Proxima Nova"/>
            </a:endParaRPr>
          </a:p>
          <a:p>
            <a:pPr>
              <a:lnSpc>
                <a:spcPts val="3536"/>
              </a:lnSpc>
            </a:pPr>
            <a:endParaRPr lang="en-US" sz="1768">
              <a:solidFill>
                <a:srgbClr val="1F294C"/>
              </a:solidFill>
              <a:latin typeface="Proxima Nova"/>
            </a:endParaRPr>
          </a:p>
          <a:p>
            <a:pPr>
              <a:lnSpc>
                <a:spcPts val="3536"/>
              </a:lnSpc>
            </a:pPr>
            <a:endParaRPr lang="en-US" sz="1768">
              <a:solidFill>
                <a:srgbClr val="1F294C"/>
              </a:solidFill>
              <a:latin typeface="Proxima Nova"/>
            </a:endParaRPr>
          </a:p>
          <a:p>
            <a:pPr>
              <a:lnSpc>
                <a:spcPts val="3536"/>
              </a:lnSpc>
            </a:pPr>
            <a:endParaRPr lang="en-US" sz="1768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5" name="Freeform 5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155" y="2118287"/>
            <a:ext cx="6525484" cy="6489955"/>
          </a:xfrm>
          <a:custGeom>
            <a:avLst/>
            <a:gdLst/>
            <a:ahLst/>
            <a:cxnLst/>
            <a:rect l="l" t="t" r="r" b="b"/>
            <a:pathLst>
              <a:path w="6525484" h="6489955">
                <a:moveTo>
                  <a:pt x="0" y="0"/>
                </a:moveTo>
                <a:lnTo>
                  <a:pt x="6525484" y="0"/>
                </a:lnTo>
                <a:lnTo>
                  <a:pt x="6525484" y="6489955"/>
                </a:lnTo>
                <a:lnTo>
                  <a:pt x="0" y="6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29753"/>
            <a:ext cx="9081698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63" dirty="0">
                <a:solidFill>
                  <a:srgbClr val="0086B3"/>
                </a:solidFill>
                <a:latin typeface="Proxima Nova Bold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17718"/>
            <a:ext cx="9323809" cy="416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Quantify and visualize Gender Disparity</a:t>
            </a:r>
          </a:p>
          <a:p>
            <a:pPr marL="1295394" lvl="2" indent="-431798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By Role Designations</a:t>
            </a:r>
          </a:p>
          <a:p>
            <a:pPr marL="1295394" lvl="2" indent="-431798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By Corporate Characteristics</a:t>
            </a:r>
          </a:p>
          <a:p>
            <a:pPr marL="1295394" lvl="2" indent="-431798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Compare Industry (Non-Energy sector) 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Model Predictive Analytics - forecasting (V1)</a:t>
            </a:r>
          </a:p>
          <a:p>
            <a:pPr marL="647697" lvl="1" indent="-323848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1F294C"/>
                </a:solidFill>
                <a:latin typeface="Proxima Nova"/>
              </a:rPr>
              <a:t>Model Predictive Analytics - features influencing gender gap % (V2)</a:t>
            </a:r>
          </a:p>
        </p:txBody>
      </p:sp>
      <p:sp>
        <p:nvSpPr>
          <p:cNvPr id="5" name="Freeform 5"/>
          <p:cNvSpPr/>
          <p:nvPr/>
        </p:nvSpPr>
        <p:spPr>
          <a:xfrm rot="4596961">
            <a:off x="-1406027" y="6806086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23381">
            <a:off x="15488782" y="-6514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95011">
            <a:off x="13614410" y="-1236110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9" y="0"/>
                </a:lnTo>
                <a:lnTo>
                  <a:pt x="2725289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2096" y="1482599"/>
            <a:ext cx="9323809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DELIVERABLES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9389" y="2121825"/>
            <a:ext cx="4860173" cy="3122263"/>
            <a:chOff x="-25087" y="-137866"/>
            <a:chExt cx="1280045" cy="822325"/>
          </a:xfrm>
        </p:grpSpPr>
        <p:sp>
          <p:nvSpPr>
            <p:cNvPr id="4" name="Freeform 4"/>
            <p:cNvSpPr/>
            <p:nvPr/>
          </p:nvSpPr>
          <p:spPr>
            <a:xfrm>
              <a:off x="-25087" y="19347"/>
              <a:ext cx="1280045" cy="450392"/>
            </a:xfrm>
            <a:custGeom>
              <a:avLst/>
              <a:gdLst/>
              <a:ahLst/>
              <a:cxnLst/>
              <a:rect l="l" t="t" r="r" b="b"/>
              <a:pathLst>
                <a:path w="1280045" h="450392">
                  <a:moveTo>
                    <a:pt x="15929" y="0"/>
                  </a:moveTo>
                  <a:lnTo>
                    <a:pt x="1264116" y="0"/>
                  </a:lnTo>
                  <a:cubicBezTo>
                    <a:pt x="1268341" y="0"/>
                    <a:pt x="1272392" y="1678"/>
                    <a:pt x="1275380" y="4666"/>
                  </a:cubicBezTo>
                  <a:cubicBezTo>
                    <a:pt x="1278367" y="7653"/>
                    <a:pt x="1280045" y="11705"/>
                    <a:pt x="1280045" y="15929"/>
                  </a:cubicBezTo>
                  <a:lnTo>
                    <a:pt x="1280045" y="434462"/>
                  </a:lnTo>
                  <a:cubicBezTo>
                    <a:pt x="1280045" y="443260"/>
                    <a:pt x="1272914" y="450392"/>
                    <a:pt x="1264116" y="450392"/>
                  </a:cubicBezTo>
                  <a:lnTo>
                    <a:pt x="15929" y="450392"/>
                  </a:lnTo>
                  <a:cubicBezTo>
                    <a:pt x="11705" y="450392"/>
                    <a:pt x="7653" y="448713"/>
                    <a:pt x="4666" y="445726"/>
                  </a:cubicBezTo>
                  <a:cubicBezTo>
                    <a:pt x="1678" y="442739"/>
                    <a:pt x="0" y="438687"/>
                    <a:pt x="0" y="434462"/>
                  </a:cubicBezTo>
                  <a:lnTo>
                    <a:pt x="0" y="15929"/>
                  </a:lnTo>
                  <a:cubicBezTo>
                    <a:pt x="0" y="11705"/>
                    <a:pt x="1678" y="7653"/>
                    <a:pt x="4666" y="4666"/>
                  </a:cubicBezTo>
                  <a:cubicBezTo>
                    <a:pt x="7653" y="1678"/>
                    <a:pt x="11705" y="0"/>
                    <a:pt x="15929" y="0"/>
                  </a:cubicBezTo>
                  <a:close/>
                </a:path>
              </a:pathLst>
            </a:custGeom>
            <a:solidFill>
              <a:srgbClr val="9FCFF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3002" y="-137866"/>
              <a:ext cx="812800" cy="8223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26" dirty="0">
                  <a:solidFill>
                    <a:srgbClr val="1F294C"/>
                  </a:solidFill>
                  <a:latin typeface="Proxima Nova Bold"/>
                </a:rPr>
                <a:t>CLEANED DATASET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27290" y="2661061"/>
            <a:ext cx="4860173" cy="1695246"/>
            <a:chOff x="-49152" y="-9525"/>
            <a:chExt cx="1280045" cy="446484"/>
          </a:xfrm>
        </p:grpSpPr>
        <p:sp>
          <p:nvSpPr>
            <p:cNvPr id="7" name="Freeform 7"/>
            <p:cNvSpPr/>
            <p:nvPr/>
          </p:nvSpPr>
          <p:spPr>
            <a:xfrm>
              <a:off x="-49152" y="13928"/>
              <a:ext cx="1280045" cy="423031"/>
            </a:xfrm>
            <a:custGeom>
              <a:avLst/>
              <a:gdLst/>
              <a:ahLst/>
              <a:cxnLst/>
              <a:rect l="l" t="t" r="r" b="b"/>
              <a:pathLst>
                <a:path w="1280045" h="423031">
                  <a:moveTo>
                    <a:pt x="15929" y="0"/>
                  </a:moveTo>
                  <a:lnTo>
                    <a:pt x="1264116" y="0"/>
                  </a:lnTo>
                  <a:cubicBezTo>
                    <a:pt x="1268341" y="0"/>
                    <a:pt x="1272392" y="1678"/>
                    <a:pt x="1275380" y="4666"/>
                  </a:cubicBezTo>
                  <a:cubicBezTo>
                    <a:pt x="1278367" y="7653"/>
                    <a:pt x="1280045" y="11705"/>
                    <a:pt x="1280045" y="15929"/>
                  </a:cubicBezTo>
                  <a:lnTo>
                    <a:pt x="1280045" y="407102"/>
                  </a:lnTo>
                  <a:cubicBezTo>
                    <a:pt x="1280045" y="411327"/>
                    <a:pt x="1278367" y="415379"/>
                    <a:pt x="1275380" y="418366"/>
                  </a:cubicBezTo>
                  <a:cubicBezTo>
                    <a:pt x="1272392" y="421353"/>
                    <a:pt x="1268341" y="423031"/>
                    <a:pt x="1264116" y="423031"/>
                  </a:cubicBezTo>
                  <a:lnTo>
                    <a:pt x="15929" y="423031"/>
                  </a:lnTo>
                  <a:cubicBezTo>
                    <a:pt x="7132" y="423031"/>
                    <a:pt x="0" y="415900"/>
                    <a:pt x="0" y="407102"/>
                  </a:cubicBezTo>
                  <a:lnTo>
                    <a:pt x="0" y="15929"/>
                  </a:lnTo>
                  <a:cubicBezTo>
                    <a:pt x="0" y="11705"/>
                    <a:pt x="1678" y="7653"/>
                    <a:pt x="4666" y="4666"/>
                  </a:cubicBezTo>
                  <a:cubicBezTo>
                    <a:pt x="7653" y="1678"/>
                    <a:pt x="11705" y="0"/>
                    <a:pt x="15929" y="0"/>
                  </a:cubicBezTo>
                  <a:close/>
                </a:path>
              </a:pathLst>
            </a:custGeom>
            <a:solidFill>
              <a:srgbClr val="9FCFF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76355" cy="4230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26" dirty="0">
                  <a:solidFill>
                    <a:srgbClr val="1F294C"/>
                  </a:solidFill>
                  <a:latin typeface="Proxima Nova Bold"/>
                </a:rPr>
                <a:t>DESCRIPTIVE STATISTICS AND VISUALIZATIONS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76538" y="2781752"/>
            <a:ext cx="4860173" cy="1606198"/>
            <a:chOff x="-29471" y="22262"/>
            <a:chExt cx="1280045" cy="423031"/>
          </a:xfrm>
        </p:grpSpPr>
        <p:sp>
          <p:nvSpPr>
            <p:cNvPr id="10" name="Freeform 10"/>
            <p:cNvSpPr/>
            <p:nvPr/>
          </p:nvSpPr>
          <p:spPr>
            <a:xfrm>
              <a:off x="-29471" y="22262"/>
              <a:ext cx="1280045" cy="423031"/>
            </a:xfrm>
            <a:custGeom>
              <a:avLst/>
              <a:gdLst/>
              <a:ahLst/>
              <a:cxnLst/>
              <a:rect l="l" t="t" r="r" b="b"/>
              <a:pathLst>
                <a:path w="1280045" h="423031">
                  <a:moveTo>
                    <a:pt x="15929" y="0"/>
                  </a:moveTo>
                  <a:lnTo>
                    <a:pt x="1264116" y="0"/>
                  </a:lnTo>
                  <a:cubicBezTo>
                    <a:pt x="1268341" y="0"/>
                    <a:pt x="1272392" y="1678"/>
                    <a:pt x="1275380" y="4666"/>
                  </a:cubicBezTo>
                  <a:cubicBezTo>
                    <a:pt x="1278367" y="7653"/>
                    <a:pt x="1280045" y="11705"/>
                    <a:pt x="1280045" y="15929"/>
                  </a:cubicBezTo>
                  <a:lnTo>
                    <a:pt x="1280045" y="407102"/>
                  </a:lnTo>
                  <a:cubicBezTo>
                    <a:pt x="1280045" y="411327"/>
                    <a:pt x="1278367" y="415379"/>
                    <a:pt x="1275380" y="418366"/>
                  </a:cubicBezTo>
                  <a:cubicBezTo>
                    <a:pt x="1272392" y="421353"/>
                    <a:pt x="1268341" y="423031"/>
                    <a:pt x="1264116" y="423031"/>
                  </a:cubicBezTo>
                  <a:lnTo>
                    <a:pt x="15929" y="423031"/>
                  </a:lnTo>
                  <a:cubicBezTo>
                    <a:pt x="7132" y="423031"/>
                    <a:pt x="0" y="415900"/>
                    <a:pt x="0" y="407102"/>
                  </a:cubicBezTo>
                  <a:lnTo>
                    <a:pt x="0" y="15929"/>
                  </a:lnTo>
                  <a:cubicBezTo>
                    <a:pt x="0" y="11705"/>
                    <a:pt x="1678" y="7653"/>
                    <a:pt x="4666" y="4666"/>
                  </a:cubicBezTo>
                  <a:cubicBezTo>
                    <a:pt x="7653" y="1678"/>
                    <a:pt x="11705" y="0"/>
                    <a:pt x="15929" y="0"/>
                  </a:cubicBezTo>
                  <a:close/>
                </a:path>
              </a:pathLst>
            </a:custGeom>
            <a:solidFill>
              <a:srgbClr val="9FCFF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0011" y="175477"/>
              <a:ext cx="1021081" cy="184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26" dirty="0">
                  <a:solidFill>
                    <a:srgbClr val="1F294C"/>
                  </a:solidFill>
                  <a:latin typeface="Proxima Nova Bold"/>
                </a:rPr>
                <a:t>PREDICTIVE MODEL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9391" y="4538448"/>
            <a:ext cx="4860173" cy="180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A </a:t>
            </a:r>
            <a:r>
              <a:rPr lang="en-US" spc="24" dirty="0">
                <a:solidFill>
                  <a:srgbClr val="1F294C"/>
                </a:solidFill>
                <a:latin typeface="Proxima Nova"/>
              </a:rPr>
              <a:t>ready-to-analyze</a:t>
            </a: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, gender-disaggregated dataset focused on the energy sector and other key industries.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3914" y="4538448"/>
            <a:ext cx="4860173" cy="180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Summary statistics and interactive visualizations.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Sample wireframe given</a:t>
            </a:r>
          </a:p>
          <a:p>
            <a:pPr>
              <a:lnSpc>
                <a:spcPts val="3600"/>
              </a:lnSpc>
            </a:pPr>
            <a:endParaRPr lang="en-US" sz="2400" spc="24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88436" y="4538448"/>
            <a:ext cx="4748275" cy="2250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Model Predictive Analytics - forecasting (V1)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000" spc="24" dirty="0">
                <a:solidFill>
                  <a:srgbClr val="1F294C"/>
                </a:solidFill>
                <a:latin typeface="Proxima Nova"/>
              </a:rPr>
              <a:t>Model Predictive Analytics - features influencing gender gap % (V2)</a:t>
            </a:r>
          </a:p>
          <a:p>
            <a:pPr>
              <a:lnSpc>
                <a:spcPts val="3600"/>
              </a:lnSpc>
            </a:pPr>
            <a:endParaRPr lang="en-US" sz="2000" spc="24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15" name="Freeform 15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026593">
            <a:off x="15481612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827656" flipH="1" flipV="1">
            <a:off x="14119950" y="-131835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621836" y="6825029"/>
            <a:ext cx="11784788" cy="934378"/>
            <a:chOff x="-29471" y="-25937"/>
            <a:chExt cx="3103813" cy="246091"/>
          </a:xfrm>
        </p:grpSpPr>
        <p:sp>
          <p:nvSpPr>
            <p:cNvPr id="20" name="Freeform 20"/>
            <p:cNvSpPr/>
            <p:nvPr/>
          </p:nvSpPr>
          <p:spPr>
            <a:xfrm>
              <a:off x="-29471" y="-25937"/>
              <a:ext cx="3103813" cy="246091"/>
            </a:xfrm>
            <a:custGeom>
              <a:avLst/>
              <a:gdLst/>
              <a:ahLst/>
              <a:cxnLst/>
              <a:rect l="l" t="t" r="r" b="b"/>
              <a:pathLst>
                <a:path w="3103813" h="246091">
                  <a:moveTo>
                    <a:pt x="6569" y="0"/>
                  </a:moveTo>
                  <a:lnTo>
                    <a:pt x="3097243" y="0"/>
                  </a:lnTo>
                  <a:cubicBezTo>
                    <a:pt x="3098986" y="0"/>
                    <a:pt x="3100656" y="692"/>
                    <a:pt x="3101889" y="1924"/>
                  </a:cubicBezTo>
                  <a:cubicBezTo>
                    <a:pt x="3103120" y="3156"/>
                    <a:pt x="3103813" y="4827"/>
                    <a:pt x="3103813" y="6569"/>
                  </a:cubicBezTo>
                  <a:lnTo>
                    <a:pt x="3103813" y="239522"/>
                  </a:lnTo>
                  <a:cubicBezTo>
                    <a:pt x="3103813" y="243150"/>
                    <a:pt x="3100871" y="246091"/>
                    <a:pt x="3097243" y="246091"/>
                  </a:cubicBezTo>
                  <a:lnTo>
                    <a:pt x="6569" y="246091"/>
                  </a:lnTo>
                  <a:cubicBezTo>
                    <a:pt x="2941" y="246091"/>
                    <a:pt x="0" y="243150"/>
                    <a:pt x="0" y="239522"/>
                  </a:cubicBezTo>
                  <a:lnTo>
                    <a:pt x="0" y="6569"/>
                  </a:lnTo>
                  <a:cubicBezTo>
                    <a:pt x="0" y="2941"/>
                    <a:pt x="2941" y="0"/>
                    <a:pt x="6569" y="0"/>
                  </a:cubicBezTo>
                  <a:close/>
                </a:path>
              </a:pathLst>
            </a:custGeom>
            <a:solidFill>
              <a:srgbClr val="9FCFF9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964081" y="1051"/>
              <a:ext cx="1048278" cy="1953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26" dirty="0">
                  <a:solidFill>
                    <a:srgbClr val="1F294C"/>
                  </a:solidFill>
                  <a:latin typeface="Proxima Nova Bold"/>
                </a:rPr>
                <a:t>DEMO + PRESENTATION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562600" y="7975742"/>
            <a:ext cx="6525836" cy="2211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1446" lvl="1" indent="-180723">
              <a:lnSpc>
                <a:spcPts val="2511"/>
              </a:lnSpc>
              <a:buFont typeface="Arial"/>
              <a:buChar char="•"/>
            </a:pPr>
            <a:r>
              <a:rPr lang="en-US" spc="16" dirty="0">
                <a:solidFill>
                  <a:srgbClr val="1F294C"/>
                </a:solidFill>
                <a:latin typeface="Proxima Nova"/>
              </a:rPr>
              <a:t>Infographics to depict gender disparity.</a:t>
            </a:r>
          </a:p>
          <a:p>
            <a:pPr marL="361446" lvl="1" indent="-180723">
              <a:lnSpc>
                <a:spcPts val="2511"/>
              </a:lnSpc>
              <a:buFont typeface="Arial"/>
              <a:buChar char="•"/>
            </a:pPr>
            <a:r>
              <a:rPr lang="en-US" spc="16" dirty="0">
                <a:solidFill>
                  <a:srgbClr val="1F294C"/>
                </a:solidFill>
                <a:latin typeface="Proxima Nova"/>
              </a:rPr>
              <a:t>Screenshots of the dashboard and predictive tool (V2).</a:t>
            </a:r>
          </a:p>
          <a:p>
            <a:pPr marL="361446" lvl="1" indent="-180723">
              <a:lnSpc>
                <a:spcPts val="2511"/>
              </a:lnSpc>
              <a:buFont typeface="Arial"/>
              <a:buChar char="•"/>
            </a:pPr>
            <a:r>
              <a:rPr lang="en-US" spc="16" dirty="0">
                <a:solidFill>
                  <a:srgbClr val="1F294C"/>
                </a:solidFill>
                <a:latin typeface="Proxima Nova"/>
              </a:rPr>
              <a:t>Clear and concise bullet points to keep the content organized.</a:t>
            </a:r>
          </a:p>
          <a:p>
            <a:pPr marL="361446" lvl="1" indent="-180723">
              <a:lnSpc>
                <a:spcPts val="2511"/>
              </a:lnSpc>
              <a:buFont typeface="Arial"/>
              <a:buChar char="•"/>
            </a:pPr>
            <a:r>
              <a:rPr lang="en-US" spc="16" dirty="0">
                <a:solidFill>
                  <a:srgbClr val="1F294C"/>
                </a:solidFill>
                <a:latin typeface="Proxima Nova"/>
              </a:rPr>
              <a:t>Future Improvements</a:t>
            </a:r>
          </a:p>
          <a:p>
            <a:pPr>
              <a:lnSpc>
                <a:spcPts val="2511"/>
              </a:lnSpc>
            </a:pPr>
            <a:endParaRPr lang="en-US" sz="1674" spc="16" dirty="0">
              <a:solidFill>
                <a:srgbClr val="1F294C"/>
              </a:solidFill>
              <a:latin typeface="Proxima Nova"/>
            </a:endParaRPr>
          </a:p>
          <a:p>
            <a:pPr>
              <a:lnSpc>
                <a:spcPts val="2511"/>
              </a:lnSpc>
            </a:pPr>
            <a:endParaRPr lang="en-US" sz="1674" spc="16" dirty="0">
              <a:solidFill>
                <a:srgbClr val="1F294C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8778629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NON - GOALS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1406027" y="6806086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59" y="0"/>
                </a:lnTo>
                <a:lnTo>
                  <a:pt x="4389359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557077" y="8324231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0"/>
                </a:lnTo>
                <a:lnTo>
                  <a:pt x="0" y="4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488782" y="-6514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614410" y="-1236110"/>
            <a:ext cx="2725288" cy="3620552"/>
          </a:xfrm>
          <a:custGeom>
            <a:avLst/>
            <a:gdLst/>
            <a:ahLst/>
            <a:cxnLst/>
            <a:rect l="l" t="t" r="r" b="b"/>
            <a:pathLst>
              <a:path w="2725288" h="3620552">
                <a:moveTo>
                  <a:pt x="0" y="0"/>
                </a:moveTo>
                <a:lnTo>
                  <a:pt x="2725289" y="0"/>
                </a:lnTo>
                <a:lnTo>
                  <a:pt x="2725289" y="3620552"/>
                </a:lnTo>
                <a:lnTo>
                  <a:pt x="0" y="3620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081487"/>
            <a:ext cx="7372528" cy="468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Long-Term Forecasting: 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Due to the 40-hour constraint, this project will not aim to provide long-term forecasts of gender representation in the energy sector or other industries.</a:t>
            </a:r>
          </a:p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Policy Recommendations: 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Although the focus is on gender disparity and its potential influence on climate policies, we won't be able to delve into specific policy recommendations given the time frame.</a:t>
            </a:r>
          </a:p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Primary Data Collection: 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The project will rely on existing gender-disaggregated data and will not engage in the collection of primary data.</a:t>
            </a:r>
          </a:p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Intersectional Analysis: 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While gender-disaggregated data is vital, this project will not explore other intersectional factors such as race, age, or socio-economic status due to time/data limitations.</a:t>
            </a:r>
          </a:p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Implementation Plans: 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Given the scope, the project will focus on analysis and short-term predictive models rather than crafting detailed implementation plans for achieving gender parity.</a:t>
            </a:r>
          </a:p>
          <a:p>
            <a:pPr marL="302259" lvl="1" indent="-151129">
              <a:lnSpc>
                <a:spcPts val="2239"/>
              </a:lnSpc>
              <a:buFont typeface="Arial"/>
              <a:buChar char="•"/>
            </a:pPr>
            <a:r>
              <a:rPr lang="en-US" sz="1399" dirty="0">
                <a:solidFill>
                  <a:srgbClr val="1F294C"/>
                </a:solidFill>
                <a:latin typeface="Proxima Nova Bold"/>
              </a:rPr>
              <a:t>Comprehensive Industry Analysis:</a:t>
            </a:r>
            <a:r>
              <a:rPr lang="en-US" sz="1399" dirty="0">
                <a:solidFill>
                  <a:srgbClr val="1F294C"/>
                </a:solidFill>
                <a:latin typeface="Proxima Nova"/>
              </a:rPr>
              <a:t> Due to time constraints, the project will not conduct an exhaustive comparison across all industry sectors but will selectively focus on a few, emphasizing the energy sector.</a:t>
            </a:r>
          </a:p>
          <a:p>
            <a:pPr>
              <a:lnSpc>
                <a:spcPts val="2239"/>
              </a:lnSpc>
            </a:pPr>
            <a:endParaRPr lang="en-US" sz="1399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530923" y="2688340"/>
            <a:ext cx="7728377" cy="5830179"/>
          </a:xfrm>
          <a:custGeom>
            <a:avLst/>
            <a:gdLst/>
            <a:ahLst/>
            <a:cxnLst/>
            <a:rect l="l" t="t" r="r" b="b"/>
            <a:pathLst>
              <a:path w="7728377" h="5830179">
                <a:moveTo>
                  <a:pt x="0" y="0"/>
                </a:moveTo>
                <a:lnTo>
                  <a:pt x="7728377" y="0"/>
                </a:lnTo>
                <a:lnTo>
                  <a:pt x="7728377" y="5830179"/>
                </a:lnTo>
                <a:lnTo>
                  <a:pt x="0" y="5830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6315" y="1247775"/>
            <a:ext cx="1453537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spc="63">
                <a:solidFill>
                  <a:srgbClr val="0086B3"/>
                </a:solidFill>
                <a:latin typeface="Proxima Nova Bold"/>
              </a:rPr>
              <a:t>APPROACH DISCUSSIONS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56023" y="3449077"/>
            <a:ext cx="5127617" cy="4434467"/>
            <a:chOff x="1257" y="4664"/>
            <a:chExt cx="1350483" cy="1167926"/>
          </a:xfrm>
        </p:grpSpPr>
        <p:sp>
          <p:nvSpPr>
            <p:cNvPr id="4" name="Freeform 4"/>
            <p:cNvSpPr/>
            <p:nvPr/>
          </p:nvSpPr>
          <p:spPr>
            <a:xfrm>
              <a:off x="1257" y="4664"/>
              <a:ext cx="1350483" cy="1167926"/>
            </a:xfrm>
            <a:custGeom>
              <a:avLst/>
              <a:gdLst/>
              <a:ahLst/>
              <a:cxnLst/>
              <a:rect l="l" t="t" r="r" b="b"/>
              <a:pathLst>
                <a:path w="1350483" h="1167926">
                  <a:moveTo>
                    <a:pt x="15098" y="0"/>
                  </a:moveTo>
                  <a:lnTo>
                    <a:pt x="1335385" y="0"/>
                  </a:lnTo>
                  <a:cubicBezTo>
                    <a:pt x="1343724" y="0"/>
                    <a:pt x="1350483" y="6760"/>
                    <a:pt x="1350483" y="15098"/>
                  </a:cubicBezTo>
                  <a:lnTo>
                    <a:pt x="1350483" y="1152827"/>
                  </a:lnTo>
                  <a:cubicBezTo>
                    <a:pt x="1350483" y="1161166"/>
                    <a:pt x="1343724" y="1167926"/>
                    <a:pt x="1335385" y="1167926"/>
                  </a:cubicBezTo>
                  <a:lnTo>
                    <a:pt x="15098" y="1167926"/>
                  </a:lnTo>
                  <a:cubicBezTo>
                    <a:pt x="6760" y="1167926"/>
                    <a:pt x="0" y="1161166"/>
                    <a:pt x="0" y="1152827"/>
                  </a:cubicBezTo>
                  <a:lnTo>
                    <a:pt x="0" y="15098"/>
                  </a:lnTo>
                  <a:cubicBezTo>
                    <a:pt x="0" y="6760"/>
                    <a:pt x="6760" y="0"/>
                    <a:pt x="15098" y="0"/>
                  </a:cubicBezTo>
                  <a:close/>
                </a:path>
              </a:pathLst>
            </a:custGeom>
            <a:solidFill>
              <a:srgbClr val="9FCFF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96163" y="117549"/>
              <a:ext cx="1123872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1F294C"/>
                  </a:solidFill>
                  <a:latin typeface="Proxima Nova Semi-Bold"/>
                </a:rPr>
                <a:t>  1. Cultivate Growth and Innovation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1F294C"/>
                  </a:solidFill>
                  <a:latin typeface="Proxima Nova Semi-Bold"/>
                </a:rPr>
                <a:t>2. Adapt and Evolve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7749" y="2835931"/>
            <a:ext cx="506416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26">
                <a:solidFill>
                  <a:srgbClr val="0086B3"/>
                </a:solidFill>
                <a:latin typeface="Proxima Nova Bold"/>
              </a:rPr>
              <a:t>STACK OPTION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66260" y="2835931"/>
            <a:ext cx="506416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26">
                <a:solidFill>
                  <a:srgbClr val="0086B3"/>
                </a:solidFill>
                <a:latin typeface="Proxima Nova Bold"/>
              </a:rPr>
              <a:t>STACK OPTION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82827" y="2835931"/>
            <a:ext cx="506416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26">
                <a:solidFill>
                  <a:srgbClr val="0086B3"/>
                </a:solidFill>
                <a:latin typeface="Proxima Nova Bold"/>
              </a:rPr>
              <a:t>KEY FOCUS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765770" y="3449077"/>
            <a:ext cx="5064167" cy="4377038"/>
            <a:chOff x="-129" y="-40965"/>
            <a:chExt cx="1333772" cy="1152800"/>
          </a:xfrm>
        </p:grpSpPr>
        <p:sp>
          <p:nvSpPr>
            <p:cNvPr id="10" name="Freeform 10"/>
            <p:cNvSpPr/>
            <p:nvPr/>
          </p:nvSpPr>
          <p:spPr>
            <a:xfrm>
              <a:off x="-129" y="-40965"/>
              <a:ext cx="1333772" cy="1152800"/>
            </a:xfrm>
            <a:custGeom>
              <a:avLst/>
              <a:gdLst/>
              <a:ahLst/>
              <a:cxnLst/>
              <a:rect l="l" t="t" r="r" b="b"/>
              <a:pathLst>
                <a:path w="1293122" h="1046418">
                  <a:moveTo>
                    <a:pt x="15768" y="0"/>
                  </a:moveTo>
                  <a:lnTo>
                    <a:pt x="1277354" y="0"/>
                  </a:lnTo>
                  <a:cubicBezTo>
                    <a:pt x="1286063" y="0"/>
                    <a:pt x="1293122" y="7060"/>
                    <a:pt x="1293122" y="15768"/>
                  </a:cubicBezTo>
                  <a:lnTo>
                    <a:pt x="1293122" y="1030650"/>
                  </a:lnTo>
                  <a:cubicBezTo>
                    <a:pt x="1293122" y="1039359"/>
                    <a:pt x="1286063" y="1046418"/>
                    <a:pt x="1277354" y="1046418"/>
                  </a:cubicBezTo>
                  <a:lnTo>
                    <a:pt x="15768" y="1046418"/>
                  </a:lnTo>
                  <a:cubicBezTo>
                    <a:pt x="7060" y="1046418"/>
                    <a:pt x="0" y="1039359"/>
                    <a:pt x="0" y="1030650"/>
                  </a:cubicBezTo>
                  <a:lnTo>
                    <a:pt x="0" y="15768"/>
                  </a:lnTo>
                  <a:cubicBezTo>
                    <a:pt x="0" y="7060"/>
                    <a:pt x="7060" y="0"/>
                    <a:pt x="15768" y="0"/>
                  </a:cubicBezTo>
                  <a:close/>
                </a:path>
              </a:pathLst>
            </a:custGeom>
            <a:solidFill>
              <a:srgbClr val="9FCFF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4958" y="65309"/>
              <a:ext cx="1223421" cy="92199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Processing and Analysis: Jupyter Notebook/Hex Notebook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Storage: Amazon S3 or Local File System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Visualization: Tableau or Matplotlib/Seaborn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Predictive Analytics: Scikit-learn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Version Control: </a:t>
              </a:r>
              <a:r>
                <a:rPr lang="en-US" sz="2200" spc="22" dirty="0" err="1">
                  <a:solidFill>
                    <a:srgbClr val="1F294C"/>
                  </a:solidFill>
                  <a:latin typeface="Proxima Nova"/>
                </a:rPr>
                <a:t>Github</a:t>
              </a:r>
              <a:endParaRPr lang="en-US" sz="2200" spc="22" dirty="0">
                <a:solidFill>
                  <a:srgbClr val="1F294C"/>
                </a:solidFill>
                <a:latin typeface="Proxima Nova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4240" y="3449078"/>
            <a:ext cx="4857678" cy="4377037"/>
            <a:chOff x="-26916" y="-18387"/>
            <a:chExt cx="1231824" cy="1046418"/>
          </a:xfrm>
        </p:grpSpPr>
        <p:sp>
          <p:nvSpPr>
            <p:cNvPr id="13" name="Freeform 13"/>
            <p:cNvSpPr/>
            <p:nvPr/>
          </p:nvSpPr>
          <p:spPr>
            <a:xfrm>
              <a:off x="-20095" y="-18387"/>
              <a:ext cx="1225003" cy="1046418"/>
            </a:xfrm>
            <a:custGeom>
              <a:avLst/>
              <a:gdLst/>
              <a:ahLst/>
              <a:cxnLst/>
              <a:rect l="l" t="t" r="r" b="b"/>
              <a:pathLst>
                <a:path w="1225003" h="1046418">
                  <a:moveTo>
                    <a:pt x="16645" y="0"/>
                  </a:moveTo>
                  <a:lnTo>
                    <a:pt x="1208358" y="0"/>
                  </a:lnTo>
                  <a:cubicBezTo>
                    <a:pt x="1212773" y="0"/>
                    <a:pt x="1217007" y="1754"/>
                    <a:pt x="1220128" y="4875"/>
                  </a:cubicBezTo>
                  <a:cubicBezTo>
                    <a:pt x="1223250" y="7997"/>
                    <a:pt x="1225003" y="12231"/>
                    <a:pt x="1225003" y="16645"/>
                  </a:cubicBezTo>
                  <a:lnTo>
                    <a:pt x="1225003" y="1029773"/>
                  </a:lnTo>
                  <a:cubicBezTo>
                    <a:pt x="1225003" y="1034188"/>
                    <a:pt x="1223250" y="1038421"/>
                    <a:pt x="1220128" y="1041543"/>
                  </a:cubicBezTo>
                  <a:cubicBezTo>
                    <a:pt x="1217007" y="1044665"/>
                    <a:pt x="1212773" y="1046418"/>
                    <a:pt x="1208358" y="1046418"/>
                  </a:cubicBezTo>
                  <a:lnTo>
                    <a:pt x="16645" y="1046418"/>
                  </a:lnTo>
                  <a:cubicBezTo>
                    <a:pt x="12231" y="1046418"/>
                    <a:pt x="7997" y="1044665"/>
                    <a:pt x="4875" y="1041543"/>
                  </a:cubicBezTo>
                  <a:cubicBezTo>
                    <a:pt x="1754" y="1038421"/>
                    <a:pt x="0" y="1034188"/>
                    <a:pt x="0" y="1029773"/>
                  </a:cubicBezTo>
                  <a:lnTo>
                    <a:pt x="0" y="16645"/>
                  </a:lnTo>
                  <a:cubicBezTo>
                    <a:pt x="0" y="12231"/>
                    <a:pt x="1754" y="7997"/>
                    <a:pt x="4875" y="4875"/>
                  </a:cubicBezTo>
                  <a:cubicBezTo>
                    <a:pt x="7997" y="1754"/>
                    <a:pt x="12231" y="0"/>
                    <a:pt x="16645" y="0"/>
                  </a:cubicBezTo>
                  <a:close/>
                </a:path>
              </a:pathLst>
            </a:custGeom>
            <a:solidFill>
              <a:srgbClr val="9FCFF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26916" y="79372"/>
              <a:ext cx="1225003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Processing and Analysis: Azure Databricks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Storage: Azure Blob Storage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Data Visualization: Power BI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Predictive Analytics: PySpark </a:t>
              </a:r>
              <a:r>
                <a:rPr lang="en-US" sz="2200" spc="22" dirty="0" err="1">
                  <a:solidFill>
                    <a:srgbClr val="1F294C"/>
                  </a:solidFill>
                  <a:latin typeface="Proxima Nova"/>
                </a:rPr>
                <a:t>MLlib</a:t>
              </a: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 on Azure Databricks or in Python Hex Notebook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 spc="22" dirty="0">
                  <a:solidFill>
                    <a:srgbClr val="1F294C"/>
                  </a:solidFill>
                  <a:latin typeface="Proxima Nova"/>
                </a:rPr>
                <a:t>Version Control: </a:t>
              </a:r>
              <a:r>
                <a:rPr lang="en-US" sz="2200" spc="22" dirty="0" err="1">
                  <a:solidFill>
                    <a:srgbClr val="1F294C"/>
                  </a:solidFill>
                  <a:latin typeface="Proxima Nova"/>
                </a:rPr>
                <a:t>Github</a:t>
              </a:r>
              <a:endParaRPr lang="en-US" sz="2200" spc="22" dirty="0">
                <a:solidFill>
                  <a:srgbClr val="1F294C"/>
                </a:solidFill>
                <a:latin typeface="Proxima Nova"/>
              </a:endParaRPr>
            </a:p>
            <a:p>
              <a:pPr>
                <a:lnSpc>
                  <a:spcPts val="3080"/>
                </a:lnSpc>
              </a:pPr>
              <a:endParaRPr lang="en-US" sz="2200" spc="22" dirty="0">
                <a:solidFill>
                  <a:srgbClr val="1F294C"/>
                </a:solidFill>
                <a:latin typeface="Proxima Nova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089119">
            <a:off x="991678" y="9138498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9964417">
            <a:off x="16068115" y="-385311"/>
            <a:ext cx="3982176" cy="4710100"/>
          </a:xfrm>
          <a:custGeom>
            <a:avLst/>
            <a:gdLst/>
            <a:ahLst/>
            <a:cxnLst/>
            <a:rect l="l" t="t" r="r" b="b"/>
            <a:pathLst>
              <a:path w="3982176" h="4710100">
                <a:moveTo>
                  <a:pt x="0" y="0"/>
                </a:moveTo>
                <a:lnTo>
                  <a:pt x="3982176" y="0"/>
                </a:lnTo>
                <a:lnTo>
                  <a:pt x="3982176" y="4710100"/>
                </a:lnTo>
                <a:lnTo>
                  <a:pt x="0" y="471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348536" flipH="1" flipV="1">
            <a:off x="14669629" y="-1604460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90"/>
                </a:moveTo>
                <a:lnTo>
                  <a:pt x="0" y="2787290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9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808</Words>
  <Application>Microsoft Macintosh PowerPoint</Application>
  <PresentationFormat>Custom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Proxima Nova Bold</vt:lpstr>
      <vt:lpstr>Rajdhani Bold</vt:lpstr>
      <vt:lpstr>Proxima Nova Semi-Bold</vt:lpstr>
      <vt:lpstr>Proxima Nova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Gender Equality Presentation</dc:title>
  <cp:lastModifiedBy>Sowndarya Venkateswaran</cp:lastModifiedBy>
  <cp:revision>4</cp:revision>
  <dcterms:created xsi:type="dcterms:W3CDTF">2006-08-16T00:00:00Z</dcterms:created>
  <dcterms:modified xsi:type="dcterms:W3CDTF">2023-09-23T03:47:04Z</dcterms:modified>
  <dc:identifier>DAFvJRPXaEE</dc:identifier>
</cp:coreProperties>
</file>